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0" r:id="rId3"/>
    <p:sldId id="278" r:id="rId4"/>
    <p:sldId id="284" r:id="rId5"/>
    <p:sldId id="257" r:id="rId6"/>
    <p:sldId id="281" r:id="rId7"/>
    <p:sldId id="282" r:id="rId8"/>
    <p:sldId id="285" r:id="rId9"/>
    <p:sldId id="286" r:id="rId10"/>
    <p:sldId id="287" r:id="rId11"/>
    <p:sldId id="289" r:id="rId12"/>
    <p:sldId id="290" r:id="rId13"/>
    <p:sldId id="291" r:id="rId14"/>
    <p:sldId id="288" r:id="rId15"/>
    <p:sldId id="283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92" r:id="rId24"/>
    <p:sldId id="300" r:id="rId25"/>
    <p:sldId id="301" r:id="rId26"/>
    <p:sldId id="264" r:id="rId27"/>
    <p:sldId id="277" r:id="rId28"/>
    <p:sldId id="276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 autoAdjust="0"/>
    <p:restoredTop sz="81924" autoAdjust="0"/>
  </p:normalViewPr>
  <p:slideViewPr>
    <p:cSldViewPr snapToGrid="0" showGuides="1">
      <p:cViewPr varScale="1">
        <p:scale>
          <a:sx n="111" d="100"/>
          <a:sy n="111" d="100"/>
        </p:scale>
        <p:origin x="1097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65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8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7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17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</a:t>
            </a:r>
            <a:r>
              <a:rPr lang="en-GB" baseline="0" dirty="0" smtClean="0"/>
              <a:t> we program, how we were taught and how we have been doing it for years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2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C? How do you use it? How do you model your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3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C++? Do you follow the OOP</a:t>
            </a:r>
            <a:r>
              <a:rPr lang="en-GB" baseline="0" dirty="0" smtClean="0"/>
              <a:t> approach?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7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you are a Unity developer, you use C# and a mix of OOP and Component Based Programming. How do</a:t>
            </a:r>
            <a:r>
              <a:rPr lang="en-GB" baseline="0" dirty="0" smtClean="0"/>
              <a:t> you model your objects?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79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OOP stands</a:t>
            </a:r>
            <a:r>
              <a:rPr lang="en-GB" baseline="0" dirty="0" smtClean="0"/>
              <a:t> for Object Oriented Programming, is a design pattern that models our programs based on the way we see the world.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4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Unity we use C# and so, we have the chance to use OOP, but we recommend the Component Oriented approach.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5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78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0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6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love it this way, what is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Nothing,</a:t>
            </a:r>
            <a:r>
              <a:rPr lang="en-US" baseline="0" dirty="0" smtClean="0"/>
              <a:t> if it works for you, then its perfect.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are </a:t>
            </a:r>
            <a:r>
              <a:rPr lang="es-MX" dirty="0" err="1" smtClean="0"/>
              <a:t>modeling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, </a:t>
            </a:r>
            <a:r>
              <a:rPr lang="es-MX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precisely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good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memory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computer</a:t>
            </a:r>
            <a:r>
              <a:rPr lang="es-MX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444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everywhere</a:t>
            </a:r>
            <a:r>
              <a:rPr lang="es-MX" dirty="0" smtClean="0"/>
              <a:t>,</a:t>
            </a:r>
            <a:r>
              <a:rPr lang="es-MX" baseline="0" dirty="0" smtClean="0"/>
              <a:t> more </a:t>
            </a:r>
            <a:r>
              <a:rPr lang="es-MX" baseline="0" dirty="0" err="1" smtClean="0"/>
              <a:t>importantly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random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locations</a:t>
            </a:r>
            <a:r>
              <a:rPr lang="es-MX" baseline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4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92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4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8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57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problem are we trying to solve?</a:t>
            </a:r>
          </a:p>
          <a:p>
            <a:endParaRPr lang="en-GB" dirty="0" smtClean="0"/>
          </a:p>
          <a:p>
            <a:r>
              <a:rPr lang="en-GB" dirty="0" smtClean="0"/>
              <a:t>Why are we doing this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want to write game code that is as performant as possible.</a:t>
            </a:r>
          </a:p>
          <a:p>
            <a:endParaRPr lang="en-GB" dirty="0" smtClean="0"/>
          </a:p>
          <a:p>
            <a:r>
              <a:rPr lang="en-GB" dirty="0" smtClean="0"/>
              <a:t>We want games to run faster</a:t>
            </a:r>
          </a:p>
          <a:p>
            <a:r>
              <a:rPr lang="en-GB" dirty="0" smtClean="0"/>
              <a:t>We want games to have more enemies</a:t>
            </a:r>
          </a:p>
          <a:p>
            <a:r>
              <a:rPr lang="en-GB" dirty="0" smtClean="0"/>
              <a:t>We want phones that generate</a:t>
            </a:r>
            <a:r>
              <a:rPr lang="en-GB" baseline="0" dirty="0" smtClean="0"/>
              <a:t> less heat</a:t>
            </a:r>
          </a:p>
          <a:p>
            <a:r>
              <a:rPr lang="en-GB" baseline="0" dirty="0" smtClean="0"/>
              <a:t>We want less battery consumption.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37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Unity doing?</a:t>
            </a:r>
          </a:p>
          <a:p>
            <a:endParaRPr lang="en-GB" dirty="0" smtClean="0"/>
          </a:p>
          <a:p>
            <a:r>
              <a:rPr lang="en-GB" dirty="0" smtClean="0"/>
              <a:t>We are always improving the engine. We 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jobifying</a:t>
            </a:r>
            <a:r>
              <a:rPr lang="en-GB" baseline="0" dirty="0" smtClean="0"/>
              <a:t> or engine. Updating our frameworks,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want to give you the most performant engine we can. But also, from your side, a paradigm shift is needed. What shift? …. ECS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29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28/04/2018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8" y="1597742"/>
            <a:ext cx="5298519" cy="19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436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programamos ahora?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C++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C#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OOP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smtClean="0"/>
              <a:t>Object Oriented Programming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28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64080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Component Based</a:t>
            </a:r>
            <a:endParaRPr lang="en-GB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err="1" smtClean="0"/>
              <a:t>MonoBehaviour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53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04800"/>
            <a:ext cx="5019368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Object Oriented Programming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3809999" y="1023281"/>
            <a:ext cx="1425678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Vehicle</a:t>
            </a:r>
            <a:endParaRPr lang="en-US" sz="2800" noProof="0" dirty="0" err="1" smtClean="0"/>
          </a:p>
        </p:txBody>
      </p:sp>
      <p:sp>
        <p:nvSpPr>
          <p:cNvPr id="6" name="Rectangle 5"/>
          <p:cNvSpPr/>
          <p:nvPr/>
        </p:nvSpPr>
        <p:spPr>
          <a:xfrm>
            <a:off x="5481483" y="1839358"/>
            <a:ext cx="250231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GroundVehicle</a:t>
            </a:r>
            <a:endParaRPr lang="en-US" sz="2800" noProof="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1278194" y="1957344"/>
            <a:ext cx="222209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WaterVehicle</a:t>
            </a:r>
            <a:endParaRPr lang="en-US" sz="2800" noProof="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3407" y="3196209"/>
            <a:ext cx="1897625" cy="47614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/>
              <a:t>EngineBased</a:t>
            </a:r>
            <a:endParaRPr lang="en-US" sz="2400" noProof="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507225" y="3196207"/>
            <a:ext cx="1986117" cy="47050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WindBased</a:t>
            </a:r>
            <a:endParaRPr lang="en-US" sz="28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96464" y="3196208"/>
            <a:ext cx="1858297" cy="46868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TwoWheeled</a:t>
            </a:r>
            <a:endParaRPr lang="en-US" sz="20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7069394" y="3196207"/>
            <a:ext cx="1858303" cy="4686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FourWheeled</a:t>
            </a:r>
            <a:endParaRPr lang="en-US" sz="2000" noProof="0" dirty="0" err="1" smtClean="0"/>
          </a:p>
        </p:txBody>
      </p: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2389239" y="1303501"/>
            <a:ext cx="1420760" cy="65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5" idx="3"/>
          </p:cNvCxnSpPr>
          <p:nvPr/>
        </p:nvCxnSpPr>
        <p:spPr>
          <a:xfrm flipH="1" flipV="1">
            <a:off x="5235677" y="1303501"/>
            <a:ext cx="1496961" cy="53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7" idx="2"/>
          </p:cNvCxnSpPr>
          <p:nvPr/>
        </p:nvCxnSpPr>
        <p:spPr>
          <a:xfrm flipV="1">
            <a:off x="1042220" y="2517783"/>
            <a:ext cx="1347019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7" idx="2"/>
          </p:cNvCxnSpPr>
          <p:nvPr/>
        </p:nvCxnSpPr>
        <p:spPr>
          <a:xfrm flipH="1" flipV="1">
            <a:off x="2389239" y="2517783"/>
            <a:ext cx="1111045" cy="67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6" idx="2"/>
          </p:cNvCxnSpPr>
          <p:nvPr/>
        </p:nvCxnSpPr>
        <p:spPr>
          <a:xfrm flipV="1">
            <a:off x="5825613" y="2399797"/>
            <a:ext cx="907025" cy="79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  <a:endCxn id="6" idx="2"/>
          </p:cNvCxnSpPr>
          <p:nvPr/>
        </p:nvCxnSpPr>
        <p:spPr>
          <a:xfrm flipH="1" flipV="1">
            <a:off x="6732638" y="2399797"/>
            <a:ext cx="1265908" cy="79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1898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Component Based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5063611" y="1263082"/>
            <a:ext cx="2828189" cy="111177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GameObject</a:t>
            </a:r>
            <a:endParaRPr lang="en-US" sz="28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6774426" y="21385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508" y="181896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VehicleMover</a:t>
            </a:r>
            <a:endParaRPr lang="en-US" sz="20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508" y="337952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VehicleProperties</a:t>
            </a:r>
            <a:endParaRPr lang="en-US" sz="16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1605E-6 L 0.53524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5342 0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As</a:t>
            </a:r>
            <a:r>
              <a:rPr lang="es-MX" sz="3600" dirty="0" smtClean="0"/>
              <a:t>í me gusta, ¿qué hay de malo?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19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Pero </a:t>
            </a:r>
            <a:r>
              <a:rPr lang="en-US" sz="3600" dirty="0" err="1" smtClean="0"/>
              <a:t>est</a:t>
            </a:r>
            <a:r>
              <a:rPr lang="es-MX" sz="3600" dirty="0" err="1" smtClean="0"/>
              <a:t>ás</a:t>
            </a:r>
            <a:r>
              <a:rPr lang="es-MX" sz="3600" dirty="0" smtClean="0"/>
              <a:t> modelando el mundo real.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28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El problema es que los datos </a:t>
            </a:r>
            <a:r>
              <a:rPr lang="es-MX" sz="3600" dirty="0" smtClean="0">
                <a:solidFill>
                  <a:srgbClr val="0070C0"/>
                </a:solidFill>
              </a:rPr>
              <a:t>están en todos lados</a:t>
            </a:r>
            <a:r>
              <a:rPr lang="es-MX" sz="3600" dirty="0" smtClean="0"/>
              <a:t>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02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can go in two lines if necessary and will </a:t>
            </a:r>
            <a:r>
              <a:rPr lang="en-GB" dirty="0" err="1"/>
              <a:t>center</a:t>
            </a:r>
            <a:r>
              <a:rPr lang="en-GB" dirty="0"/>
              <a:t>-align vertically.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First level. Class </a:t>
            </a:r>
            <a:r>
              <a:rPr lang="en-GB" dirty="0" err="1"/>
              <a:t>aptenttacitisociosqu</a:t>
            </a:r>
            <a:r>
              <a:rPr lang="en-GB" dirty="0"/>
              <a:t> ad </a:t>
            </a:r>
            <a:r>
              <a:rPr lang="en-GB" dirty="0" err="1"/>
              <a:t>litoratorquent</a:t>
            </a:r>
            <a:r>
              <a:rPr lang="en-GB" dirty="0"/>
              <a:t> per </a:t>
            </a:r>
            <a:r>
              <a:rPr lang="en-GB" dirty="0" err="1"/>
              <a:t>conubia</a:t>
            </a:r>
            <a:r>
              <a:rPr lang="en-GB" dirty="0"/>
              <a:t> nostra, per </a:t>
            </a:r>
            <a:r>
              <a:rPr lang="en-GB" dirty="0" err="1"/>
              <a:t>inceptoshymenaeos</a:t>
            </a:r>
            <a:r>
              <a:rPr lang="en-GB" dirty="0"/>
              <a:t>.</a:t>
            </a:r>
          </a:p>
          <a:p>
            <a:r>
              <a:rPr lang="en-GB" dirty="0"/>
              <a:t>Second level. Nam quam </a:t>
            </a:r>
            <a:r>
              <a:rPr lang="en-GB" dirty="0" err="1"/>
              <a:t>nunc</a:t>
            </a:r>
            <a:r>
              <a:rPr lang="en-GB" dirty="0"/>
              <a:t>, </a:t>
            </a:r>
            <a:r>
              <a:rPr lang="en-GB" dirty="0" err="1"/>
              <a:t>blanditvel</a:t>
            </a:r>
            <a:r>
              <a:rPr lang="en-GB" dirty="0"/>
              <a:t>, </a:t>
            </a:r>
            <a:r>
              <a:rPr lang="en-GB" dirty="0" err="1"/>
              <a:t>luctuspulvinar</a:t>
            </a:r>
            <a:r>
              <a:rPr lang="en-GB" dirty="0"/>
              <a:t>, </a:t>
            </a:r>
            <a:r>
              <a:rPr lang="en-GB" dirty="0" err="1"/>
              <a:t>hendrerit</a:t>
            </a:r>
            <a:r>
              <a:rPr lang="en-GB" dirty="0"/>
              <a:t> id, lorem.</a:t>
            </a:r>
          </a:p>
          <a:p>
            <a:r>
              <a:rPr lang="en-GB" dirty="0" err="1"/>
              <a:t>Morbi</a:t>
            </a:r>
            <a:r>
              <a:rPr lang="en-GB" dirty="0"/>
              <a:t> ac </a:t>
            </a:r>
            <a:r>
              <a:rPr lang="en-GB" dirty="0" err="1"/>
              <a:t>felis</a:t>
            </a:r>
            <a:r>
              <a:rPr lang="en-GB" dirty="0"/>
              <a:t>. </a:t>
            </a:r>
            <a:r>
              <a:rPr lang="en-GB" dirty="0" err="1"/>
              <a:t>Phasellusnecsem</a:t>
            </a:r>
            <a:r>
              <a:rPr lang="en-GB" dirty="0"/>
              <a:t> in </a:t>
            </a:r>
            <a:r>
              <a:rPr lang="en-GB" dirty="0" err="1"/>
              <a:t>justopellentesquefacilisis</a:t>
            </a:r>
            <a:r>
              <a:rPr lang="en-GB" dirty="0"/>
              <a:t>.</a:t>
            </a:r>
          </a:p>
          <a:p>
            <a:r>
              <a:rPr lang="en-GB" dirty="0" err="1"/>
              <a:t>Nullamnullaeros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Collaboratively brand fully tested expertise and distinctive meta-services.</a:t>
            </a:r>
          </a:p>
          <a:p>
            <a:pPr lvl="2"/>
            <a:r>
              <a:rPr lang="en-GB" dirty="0"/>
              <a:t>Professionally alternative ROI rather than vertical best practices.</a:t>
            </a:r>
          </a:p>
          <a:p>
            <a:r>
              <a:rPr lang="en-GB" dirty="0"/>
              <a:t>Proactively </a:t>
            </a:r>
            <a:r>
              <a:rPr lang="en-GB" dirty="0" err="1"/>
              <a:t>evisculate</a:t>
            </a:r>
            <a:r>
              <a:rPr lang="en-GB" dirty="0"/>
              <a:t> clicks-and-mortar human capital through state of the art users.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8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41756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queremos lograr?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Performance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7213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/>
              <a:t>b</a:t>
            </a:r>
            <a:r>
              <a:rPr lang="es-MX" dirty="0" err="1" smtClean="0"/>
              <a:t>y</a:t>
            </a:r>
            <a:r>
              <a:rPr lang="es-MX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3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484</Words>
  <Application>Microsoft Office PowerPoint</Application>
  <PresentationFormat>On-screen Show (16:9)</PresentationFormat>
  <Paragraphs>96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Roboto</vt:lpstr>
      <vt:lpstr>Roboto Light</vt:lpstr>
      <vt:lpstr>White</vt:lpstr>
      <vt:lpstr>PowerPoint Presentation</vt:lpstr>
      <vt:lpstr>ECS</vt:lpstr>
      <vt:lpstr>Arturo Nereu @ArturoNereu - arturo@unity3d.com</vt:lpstr>
      <vt:lpstr>ECS</vt:lpstr>
      <vt:lpstr>Entity</vt:lpstr>
      <vt:lpstr>Component</vt:lpstr>
      <vt:lpstr>System</vt:lpstr>
      <vt:lpstr>¿Qué queremos lograr?</vt:lpstr>
      <vt:lpstr>Performance</vt:lpstr>
      <vt:lpstr>PowerPoint Presentation</vt:lpstr>
      <vt:lpstr>ECS</vt:lpstr>
      <vt:lpstr>Entity</vt:lpstr>
      <vt:lpstr>Component</vt:lpstr>
      <vt:lpstr>System</vt:lpstr>
      <vt:lpstr>¿Cómo programamos ahora?</vt:lpstr>
      <vt:lpstr>C</vt:lpstr>
      <vt:lpstr>C++</vt:lpstr>
      <vt:lpstr>C#</vt:lpstr>
      <vt:lpstr>OOP</vt:lpstr>
      <vt:lpstr>Component Based</vt:lpstr>
      <vt:lpstr>PowerPoint Presentation</vt:lpstr>
      <vt:lpstr>PowerPoint Presentation</vt:lpstr>
      <vt:lpstr>Así me gusta, ¿qué hay de malo?</vt:lpstr>
      <vt:lpstr>Pero estás modelando el mundo real.</vt:lpstr>
      <vt:lpstr>El problema es que los datos están en todos lados.</vt:lpstr>
      <vt:lpstr>Headline can go in two lines if necessary and will center-align vertically.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2018-04-28T09:01:09Z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